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6" r:id="rId7"/>
    <p:sldId id="277" r:id="rId8"/>
    <p:sldId id="278" r:id="rId9"/>
    <p:sldId id="279" r:id="rId10"/>
    <p:sldId id="275" r:id="rId11"/>
    <p:sldId id="281" r:id="rId12"/>
    <p:sldId id="282" r:id="rId13"/>
    <p:sldId id="283" r:id="rId14"/>
    <p:sldId id="284" r:id="rId15"/>
    <p:sldId id="285" r:id="rId16"/>
    <p:sldId id="292" r:id="rId17"/>
    <p:sldId id="288" r:id="rId18"/>
    <p:sldId id="289" r:id="rId19"/>
    <p:sldId id="291" r:id="rId20"/>
  </p:sldIdLst>
  <p:sldSz cx="20104100" cy="11309350"/>
  <p:notesSz cx="20104100" cy="1130935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FF"/>
    <a:srgbClr val="FF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/>
    <p:restoredTop sz="94650"/>
  </p:normalViewPr>
  <p:slideViewPr>
    <p:cSldViewPr>
      <p:cViewPr varScale="1">
        <p:scale>
          <a:sx n="49" d="100"/>
          <a:sy n="49" d="100"/>
        </p:scale>
        <p:origin x="184" y="1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5EAA0-E691-C744-872F-35041CBDC90A}" type="doc">
      <dgm:prSet loTypeId="urn:microsoft.com/office/officeart/2005/8/layout/radial4" loCatId="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D6794EA-3012-8043-A0EB-16D48DB9617D}">
      <dgm:prSet custT="1"/>
      <dgm:spPr/>
      <dgm:t>
        <a:bodyPr/>
        <a:lstStyle/>
        <a:p>
          <a:pPr rtl="0"/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</a:t>
          </a:r>
        </a:p>
        <a:p>
          <a:pPr rtl="0"/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ИОМ</a:t>
          </a:r>
        </a:p>
        <a:p>
          <a:pPr rtl="0"/>
          <a:r>
            <a:rPr lang="ru-RU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ОБУЧАЮЩЕГОСЯ</a:t>
          </a:r>
        </a:p>
      </dgm:t>
    </dgm:pt>
    <dgm:pt modelId="{538D6E25-7BCC-F146-89A1-F2042F031EF0}" type="parTrans" cxnId="{14CE86CA-B560-4A4C-96B3-A38F8AE1F355}">
      <dgm:prSet/>
      <dgm:spPr/>
      <dgm:t>
        <a:bodyPr/>
        <a:lstStyle/>
        <a:p>
          <a:endParaRPr lang="ru-RU"/>
        </a:p>
      </dgm:t>
    </dgm:pt>
    <dgm:pt modelId="{2BC271BF-2A53-B645-9630-F580FC1BDE0D}" type="sibTrans" cxnId="{14CE86CA-B560-4A4C-96B3-A38F8AE1F355}">
      <dgm:prSet/>
      <dgm:spPr/>
      <dgm:t>
        <a:bodyPr/>
        <a:lstStyle/>
        <a:p>
          <a:endParaRPr lang="ru-RU"/>
        </a:p>
      </dgm:t>
    </dgm:pt>
    <dgm:pt modelId="{6C1A2810-F9EC-1448-9C72-AA73F814A87F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ПЕДАГОГИ</a:t>
          </a:r>
        </a:p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(основной состав и совместители)</a:t>
          </a:r>
          <a:r>
            <a:rPr lang="ru-RU" dirty="0"/>
            <a:t> </a:t>
          </a:r>
        </a:p>
      </dgm:t>
    </dgm:pt>
    <dgm:pt modelId="{11ED02A4-FE51-574C-BACB-E80864C6F1B4}" type="parTrans" cxnId="{3483E9EF-4837-3E4E-9E27-03459C06A996}">
      <dgm:prSet/>
      <dgm:spPr/>
      <dgm:t>
        <a:bodyPr/>
        <a:lstStyle/>
        <a:p>
          <a:endParaRPr lang="ru-RU"/>
        </a:p>
      </dgm:t>
    </dgm:pt>
    <dgm:pt modelId="{CC1350A4-FE9D-A243-BB9C-5E63A6D1C15B}" type="sibTrans" cxnId="{3483E9EF-4837-3E4E-9E27-03459C06A996}">
      <dgm:prSet/>
      <dgm:spPr/>
      <dgm:t>
        <a:bodyPr/>
        <a:lstStyle/>
        <a:p>
          <a:endParaRPr lang="ru-RU"/>
        </a:p>
      </dgm:t>
    </dgm:pt>
    <dgm:pt modelId="{3B451026-BA7B-B14A-953E-4EE3A0A96BBA}">
      <dgm:prSet/>
      <dgm:spPr/>
      <dgm:t>
        <a:bodyPr/>
        <a:lstStyle/>
        <a:p>
          <a:pPr rtl="0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</a:t>
          </a:r>
        </a:p>
      </dgm:t>
    </dgm:pt>
    <dgm:pt modelId="{0A53EB44-CB86-0543-9A10-7B6D686CC60C}" type="parTrans" cxnId="{9D52D9E3-C276-9341-BEC4-F2C90B5A6D52}">
      <dgm:prSet/>
      <dgm:spPr/>
      <dgm:t>
        <a:bodyPr/>
        <a:lstStyle/>
        <a:p>
          <a:endParaRPr lang="ru-RU"/>
        </a:p>
      </dgm:t>
    </dgm:pt>
    <dgm:pt modelId="{744EA6E2-AD84-4948-AB35-A201AA5B8562}" type="sibTrans" cxnId="{9D52D9E3-C276-9341-BEC4-F2C90B5A6D52}">
      <dgm:prSet/>
      <dgm:spPr/>
      <dgm:t>
        <a:bodyPr/>
        <a:lstStyle/>
        <a:p>
          <a:endParaRPr lang="ru-RU"/>
        </a:p>
      </dgm:t>
    </dgm:pt>
    <dgm:pt modelId="{9E1E0F53-1BC4-C149-84CA-18931A790DF3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СПЕЦИАЛИСТЫ ПСИХОЛОГО-ПЕДАГОГИЧЕСКОГО СОПРОВОЖДЕНИЯ</a:t>
          </a:r>
        </a:p>
      </dgm:t>
    </dgm:pt>
    <dgm:pt modelId="{67B13C3A-E6A1-C14E-B6CD-C03B97BD8880}" type="parTrans" cxnId="{091CDA91-E368-EA42-90FE-70C713F94707}">
      <dgm:prSet/>
      <dgm:spPr/>
      <dgm:t>
        <a:bodyPr/>
        <a:lstStyle/>
        <a:p>
          <a:endParaRPr lang="ru-RU"/>
        </a:p>
      </dgm:t>
    </dgm:pt>
    <dgm:pt modelId="{6BE8B531-421D-7D4F-BB0E-99F48976F208}" type="sibTrans" cxnId="{091CDA91-E368-EA42-90FE-70C713F94707}">
      <dgm:prSet/>
      <dgm:spPr/>
      <dgm:t>
        <a:bodyPr/>
        <a:lstStyle/>
        <a:p>
          <a:endParaRPr lang="ru-RU"/>
        </a:p>
      </dgm:t>
    </dgm:pt>
    <dgm:pt modelId="{63D5FBCE-A08A-1C44-A329-B463D1C4361B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</a:t>
          </a:r>
          <a:endParaRPr lang="ru-RU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D24D7-817F-C74C-A6FB-72DAAC21CACC}" type="parTrans" cxnId="{6D1B77AA-F340-BC44-9EBC-58A72DB37A9B}">
      <dgm:prSet/>
      <dgm:spPr/>
      <dgm:t>
        <a:bodyPr/>
        <a:lstStyle/>
        <a:p>
          <a:endParaRPr lang="ru-RU"/>
        </a:p>
      </dgm:t>
    </dgm:pt>
    <dgm:pt modelId="{1F6A3353-2B25-374F-BE93-8088305CAA2C}" type="sibTrans" cxnId="{6D1B77AA-F340-BC44-9EBC-58A72DB37A9B}">
      <dgm:prSet/>
      <dgm:spPr/>
      <dgm:t>
        <a:bodyPr/>
        <a:lstStyle/>
        <a:p>
          <a:endParaRPr lang="ru-RU"/>
        </a:p>
      </dgm:t>
    </dgm:pt>
    <dgm:pt modelId="{445024D7-6081-1E4F-9DBA-0C8C565178C6}">
      <dgm:prSet custScaleX="146904" custScaleY="106552" custRadScaleRad="126844" custRadScaleInc="-9442"/>
      <dgm:spPr/>
      <dgm:t>
        <a:bodyPr/>
        <a:lstStyle/>
        <a:p>
          <a:endParaRPr lang="ru-RU"/>
        </a:p>
      </dgm:t>
    </dgm:pt>
    <dgm:pt modelId="{4EF4A796-02C0-6843-985B-6DAC013A0A15}" type="parTrans" cxnId="{5738E1C3-DF12-8944-AD97-1A93CF6CF461}">
      <dgm:prSet custLinFactNeighborX="5669" custLinFactNeighborY="5932"/>
      <dgm:spPr/>
      <dgm:t>
        <a:bodyPr/>
        <a:lstStyle/>
        <a:p>
          <a:endParaRPr lang="ru-RU"/>
        </a:p>
      </dgm:t>
    </dgm:pt>
    <dgm:pt modelId="{CB06C41D-F0CD-1F4A-AE60-66D271D85F18}" type="sibTrans" cxnId="{5738E1C3-DF12-8944-AD97-1A93CF6CF461}">
      <dgm:prSet/>
      <dgm:spPr/>
      <dgm:t>
        <a:bodyPr/>
        <a:lstStyle/>
        <a:p>
          <a:endParaRPr lang="ru-RU"/>
        </a:p>
      </dgm:t>
    </dgm:pt>
    <dgm:pt modelId="{36B212D5-EAB4-024D-9337-A484C125BFAA}">
      <dgm:prSet custScaleX="128333" custScaleY="118666" custRadScaleRad="140601" custRadScaleInc="17147"/>
      <dgm:spPr/>
      <dgm:t>
        <a:bodyPr/>
        <a:lstStyle/>
        <a:p>
          <a:endParaRPr lang="ru-RU"/>
        </a:p>
      </dgm:t>
    </dgm:pt>
    <dgm:pt modelId="{25168989-2E33-B54B-B025-53CCEE74C0BF}" type="parTrans" cxnId="{89073FA5-43C7-2647-97BF-EC1D826FDE8D}">
      <dgm:prSet custLinFactNeighborX="-8433" custLinFactNeighborY="12124"/>
      <dgm:spPr/>
      <dgm:t>
        <a:bodyPr/>
        <a:lstStyle/>
        <a:p>
          <a:endParaRPr lang="ru-RU"/>
        </a:p>
      </dgm:t>
    </dgm:pt>
    <dgm:pt modelId="{7615A55B-6FD0-F642-B05A-0993DD1A7028}" type="sibTrans" cxnId="{89073FA5-43C7-2647-97BF-EC1D826FDE8D}">
      <dgm:prSet/>
      <dgm:spPr/>
      <dgm:t>
        <a:bodyPr/>
        <a:lstStyle/>
        <a:p>
          <a:endParaRPr lang="ru-RU"/>
        </a:p>
      </dgm:t>
    </dgm:pt>
    <dgm:pt modelId="{92ECA227-71C4-A844-959D-C0A9BCBFE340}" type="pres">
      <dgm:prSet presAssocID="{BBB5EAA0-E691-C744-872F-35041CBDC90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EE9E2C7-5E22-C74E-8DF6-ECE440D47B9C}" type="pres">
      <dgm:prSet presAssocID="{7D6794EA-3012-8043-A0EB-16D48DB9617D}" presName="centerShape" presStyleLbl="node0" presStyleIdx="0" presStyleCnt="1" custScaleX="188135" custLinFactNeighborX="1138" custLinFactNeighborY="-19153"/>
      <dgm:spPr>
        <a:prstGeom prst="roundRect">
          <a:avLst/>
        </a:prstGeom>
      </dgm:spPr>
    </dgm:pt>
    <dgm:pt modelId="{9ECE3EFC-A2E7-CE4B-8BE2-BAD3B9D21BB1}" type="pres">
      <dgm:prSet presAssocID="{11ED02A4-FE51-574C-BACB-E80864C6F1B4}" presName="parTrans" presStyleLbl="bgSibTrans2D1" presStyleIdx="0" presStyleCnt="4" custLinFactNeighborX="-3681" custLinFactNeighborY="76296"/>
      <dgm:spPr/>
    </dgm:pt>
    <dgm:pt modelId="{02C9BD92-C44B-E445-9D06-09235C547410}" type="pres">
      <dgm:prSet presAssocID="{6C1A2810-F9EC-1448-9C72-AA73F814A87F}" presName="node" presStyleLbl="node1" presStyleIdx="0" presStyleCnt="4" custScaleX="195115" custRadScaleRad="214828" custRadScaleInc="-33613">
        <dgm:presLayoutVars>
          <dgm:bulletEnabled val="1"/>
        </dgm:presLayoutVars>
      </dgm:prSet>
      <dgm:spPr/>
    </dgm:pt>
    <dgm:pt modelId="{BE6C3D1E-80D7-ED45-B322-7C63F332B645}" type="pres">
      <dgm:prSet presAssocID="{0A53EB44-CB86-0543-9A10-7B6D686CC60C}" presName="parTrans" presStyleLbl="bgSibTrans2D1" presStyleIdx="1" presStyleCnt="4" custLinFactNeighborX="-5711" custLinFactNeighborY="-58934"/>
      <dgm:spPr/>
    </dgm:pt>
    <dgm:pt modelId="{4B6D3939-8C22-D346-A89E-E3A77E6325B7}" type="pres">
      <dgm:prSet presAssocID="{3B451026-BA7B-B14A-953E-4EE3A0A96BBA}" presName="node" presStyleLbl="node1" presStyleIdx="1" presStyleCnt="4" custScaleX="195115" custRadScaleRad="200763" custRadScaleInc="-92017">
        <dgm:presLayoutVars>
          <dgm:bulletEnabled val="1"/>
        </dgm:presLayoutVars>
      </dgm:prSet>
      <dgm:spPr/>
    </dgm:pt>
    <dgm:pt modelId="{DA8340E1-D24F-974A-8DF6-6B9A06B8691D}" type="pres">
      <dgm:prSet presAssocID="{67B13C3A-E6A1-C14E-B6CD-C03B97BD8880}" presName="parTrans" presStyleLbl="bgSibTrans2D1" presStyleIdx="2" presStyleCnt="4" custLinFactNeighborX="7059" custLinFactNeighborY="-55545"/>
      <dgm:spPr/>
    </dgm:pt>
    <dgm:pt modelId="{4B1D3FF3-BE32-FC42-B610-2E252059331A}" type="pres">
      <dgm:prSet presAssocID="{9E1E0F53-1BC4-C149-84CA-18931A790DF3}" presName="node" presStyleLbl="node1" presStyleIdx="2" presStyleCnt="4" custScaleX="195115" custRadScaleRad="196739" custRadScaleInc="90878">
        <dgm:presLayoutVars>
          <dgm:bulletEnabled val="1"/>
        </dgm:presLayoutVars>
      </dgm:prSet>
      <dgm:spPr/>
    </dgm:pt>
    <dgm:pt modelId="{2477B3A5-68AE-BE44-ADED-A294433C96D0}" type="pres">
      <dgm:prSet presAssocID="{A81D24D7-817F-C74C-A6FB-72DAAC21CACC}" presName="parTrans" presStyleLbl="bgSibTrans2D1" presStyleIdx="3" presStyleCnt="4" custLinFactNeighborX="517" custLinFactNeighborY="34331"/>
      <dgm:spPr/>
    </dgm:pt>
    <dgm:pt modelId="{DE86E949-4EC6-4F42-952E-81CA6AB45E84}" type="pres">
      <dgm:prSet presAssocID="{63D5FBCE-A08A-1C44-A329-B463D1C4361B}" presName="node" presStyleLbl="node1" presStyleIdx="3" presStyleCnt="4" custScaleX="205172" custRadScaleRad="213320" custRadScaleInc="33615">
        <dgm:presLayoutVars>
          <dgm:bulletEnabled val="1"/>
        </dgm:presLayoutVars>
      </dgm:prSet>
      <dgm:spPr/>
    </dgm:pt>
  </dgm:ptLst>
  <dgm:cxnLst>
    <dgm:cxn modelId="{2F031C43-5C03-B44A-AE3D-665C2C586316}" type="presOf" srcId="{6C1A2810-F9EC-1448-9C72-AA73F814A87F}" destId="{02C9BD92-C44B-E445-9D06-09235C547410}" srcOrd="0" destOrd="0" presId="urn:microsoft.com/office/officeart/2005/8/layout/radial4"/>
    <dgm:cxn modelId="{07BD5668-8EA5-4546-A16D-00621BA1BA92}" type="presOf" srcId="{67B13C3A-E6A1-C14E-B6CD-C03B97BD8880}" destId="{DA8340E1-D24F-974A-8DF6-6B9A06B8691D}" srcOrd="0" destOrd="0" presId="urn:microsoft.com/office/officeart/2005/8/layout/radial4"/>
    <dgm:cxn modelId="{40CDBD77-F79A-AA48-81E4-1380646695A7}" type="presOf" srcId="{63D5FBCE-A08A-1C44-A329-B463D1C4361B}" destId="{DE86E949-4EC6-4F42-952E-81CA6AB45E84}" srcOrd="0" destOrd="0" presId="urn:microsoft.com/office/officeart/2005/8/layout/radial4"/>
    <dgm:cxn modelId="{ADB97F7D-3601-8845-8175-767CA666F7AA}" type="presOf" srcId="{3B451026-BA7B-B14A-953E-4EE3A0A96BBA}" destId="{4B6D3939-8C22-D346-A89E-E3A77E6325B7}" srcOrd="0" destOrd="0" presId="urn:microsoft.com/office/officeart/2005/8/layout/radial4"/>
    <dgm:cxn modelId="{091CDA91-E368-EA42-90FE-70C713F94707}" srcId="{7D6794EA-3012-8043-A0EB-16D48DB9617D}" destId="{9E1E0F53-1BC4-C149-84CA-18931A790DF3}" srcOrd="2" destOrd="0" parTransId="{67B13C3A-E6A1-C14E-B6CD-C03B97BD8880}" sibTransId="{6BE8B531-421D-7D4F-BB0E-99F48976F208}"/>
    <dgm:cxn modelId="{89073FA5-43C7-2647-97BF-EC1D826FDE8D}" srcId="{BBB5EAA0-E691-C744-872F-35041CBDC90A}" destId="{36B212D5-EAB4-024D-9337-A484C125BFAA}" srcOrd="2" destOrd="0" parTransId="{25168989-2E33-B54B-B025-53CCEE74C0BF}" sibTransId="{7615A55B-6FD0-F642-B05A-0993DD1A7028}"/>
    <dgm:cxn modelId="{6D1B77AA-F340-BC44-9EBC-58A72DB37A9B}" srcId="{7D6794EA-3012-8043-A0EB-16D48DB9617D}" destId="{63D5FBCE-A08A-1C44-A329-B463D1C4361B}" srcOrd="3" destOrd="0" parTransId="{A81D24D7-817F-C74C-A6FB-72DAAC21CACC}" sibTransId="{1F6A3353-2B25-374F-BE93-8088305CAA2C}"/>
    <dgm:cxn modelId="{485E04B7-5634-E347-9A9B-688389AC81B9}" type="presOf" srcId="{A81D24D7-817F-C74C-A6FB-72DAAC21CACC}" destId="{2477B3A5-68AE-BE44-ADED-A294433C96D0}" srcOrd="0" destOrd="0" presId="urn:microsoft.com/office/officeart/2005/8/layout/radial4"/>
    <dgm:cxn modelId="{9FEE92BF-E826-9345-869D-6FB12643A0DE}" type="presOf" srcId="{11ED02A4-FE51-574C-BACB-E80864C6F1B4}" destId="{9ECE3EFC-A2E7-CE4B-8BE2-BAD3B9D21BB1}" srcOrd="0" destOrd="0" presId="urn:microsoft.com/office/officeart/2005/8/layout/radial4"/>
    <dgm:cxn modelId="{5738E1C3-DF12-8944-AD97-1A93CF6CF461}" srcId="{BBB5EAA0-E691-C744-872F-35041CBDC90A}" destId="{445024D7-6081-1E4F-9DBA-0C8C565178C6}" srcOrd="1" destOrd="0" parTransId="{4EF4A796-02C0-6843-985B-6DAC013A0A15}" sibTransId="{CB06C41D-F0CD-1F4A-AE60-66D271D85F18}"/>
    <dgm:cxn modelId="{F5E0DBC4-B55A-6446-BE2B-D05D00129470}" type="presOf" srcId="{0A53EB44-CB86-0543-9A10-7B6D686CC60C}" destId="{BE6C3D1E-80D7-ED45-B322-7C63F332B645}" srcOrd="0" destOrd="0" presId="urn:microsoft.com/office/officeart/2005/8/layout/radial4"/>
    <dgm:cxn modelId="{775A72C7-B684-934D-8EC7-9C989A77E238}" type="presOf" srcId="{7D6794EA-3012-8043-A0EB-16D48DB9617D}" destId="{1EE9E2C7-5E22-C74E-8DF6-ECE440D47B9C}" srcOrd="0" destOrd="0" presId="urn:microsoft.com/office/officeart/2005/8/layout/radial4"/>
    <dgm:cxn modelId="{14CE86CA-B560-4A4C-96B3-A38F8AE1F355}" srcId="{BBB5EAA0-E691-C744-872F-35041CBDC90A}" destId="{7D6794EA-3012-8043-A0EB-16D48DB9617D}" srcOrd="0" destOrd="0" parTransId="{538D6E25-7BCC-F146-89A1-F2042F031EF0}" sibTransId="{2BC271BF-2A53-B645-9630-F580FC1BDE0D}"/>
    <dgm:cxn modelId="{F3C834DD-2FD4-2C48-AC8C-22EE46162862}" type="presOf" srcId="{BBB5EAA0-E691-C744-872F-35041CBDC90A}" destId="{92ECA227-71C4-A844-959D-C0A9BCBFE340}" srcOrd="0" destOrd="0" presId="urn:microsoft.com/office/officeart/2005/8/layout/radial4"/>
    <dgm:cxn modelId="{9D52D9E3-C276-9341-BEC4-F2C90B5A6D52}" srcId="{7D6794EA-3012-8043-A0EB-16D48DB9617D}" destId="{3B451026-BA7B-B14A-953E-4EE3A0A96BBA}" srcOrd="1" destOrd="0" parTransId="{0A53EB44-CB86-0543-9A10-7B6D686CC60C}" sibTransId="{744EA6E2-AD84-4948-AB35-A201AA5B8562}"/>
    <dgm:cxn modelId="{BDDD93EB-A5F2-394B-B960-8299F3246B5B}" type="presOf" srcId="{9E1E0F53-1BC4-C149-84CA-18931A790DF3}" destId="{4B1D3FF3-BE32-FC42-B610-2E252059331A}" srcOrd="0" destOrd="0" presId="urn:microsoft.com/office/officeart/2005/8/layout/radial4"/>
    <dgm:cxn modelId="{3483E9EF-4837-3E4E-9E27-03459C06A996}" srcId="{7D6794EA-3012-8043-A0EB-16D48DB9617D}" destId="{6C1A2810-F9EC-1448-9C72-AA73F814A87F}" srcOrd="0" destOrd="0" parTransId="{11ED02A4-FE51-574C-BACB-E80864C6F1B4}" sibTransId="{CC1350A4-FE9D-A243-BB9C-5E63A6D1C15B}"/>
    <dgm:cxn modelId="{483A2AE8-F8D2-4848-84A1-7974CC6ADDE2}" type="presParOf" srcId="{92ECA227-71C4-A844-959D-C0A9BCBFE340}" destId="{1EE9E2C7-5E22-C74E-8DF6-ECE440D47B9C}" srcOrd="0" destOrd="0" presId="urn:microsoft.com/office/officeart/2005/8/layout/radial4"/>
    <dgm:cxn modelId="{C6C75EE3-62A5-154A-897B-DD092DCA2A20}" type="presParOf" srcId="{92ECA227-71C4-A844-959D-C0A9BCBFE340}" destId="{9ECE3EFC-A2E7-CE4B-8BE2-BAD3B9D21BB1}" srcOrd="1" destOrd="0" presId="urn:microsoft.com/office/officeart/2005/8/layout/radial4"/>
    <dgm:cxn modelId="{19A9D102-4D36-4C42-90B3-F53978EFE621}" type="presParOf" srcId="{92ECA227-71C4-A844-959D-C0A9BCBFE340}" destId="{02C9BD92-C44B-E445-9D06-09235C547410}" srcOrd="2" destOrd="0" presId="urn:microsoft.com/office/officeart/2005/8/layout/radial4"/>
    <dgm:cxn modelId="{79EA9636-A3A1-DC42-9928-1B863A76A1D7}" type="presParOf" srcId="{92ECA227-71C4-A844-959D-C0A9BCBFE340}" destId="{BE6C3D1E-80D7-ED45-B322-7C63F332B645}" srcOrd="3" destOrd="0" presId="urn:microsoft.com/office/officeart/2005/8/layout/radial4"/>
    <dgm:cxn modelId="{E459E2E5-6813-AD48-8FA9-E72D722C317E}" type="presParOf" srcId="{92ECA227-71C4-A844-959D-C0A9BCBFE340}" destId="{4B6D3939-8C22-D346-A89E-E3A77E6325B7}" srcOrd="4" destOrd="0" presId="urn:microsoft.com/office/officeart/2005/8/layout/radial4"/>
    <dgm:cxn modelId="{08D34A9D-C966-4344-BDF7-8FB6C87138EF}" type="presParOf" srcId="{92ECA227-71C4-A844-959D-C0A9BCBFE340}" destId="{DA8340E1-D24F-974A-8DF6-6B9A06B8691D}" srcOrd="5" destOrd="0" presId="urn:microsoft.com/office/officeart/2005/8/layout/radial4"/>
    <dgm:cxn modelId="{73960F27-D154-E248-A99C-022BBE9FF01B}" type="presParOf" srcId="{92ECA227-71C4-A844-959D-C0A9BCBFE340}" destId="{4B1D3FF3-BE32-FC42-B610-2E252059331A}" srcOrd="6" destOrd="0" presId="urn:microsoft.com/office/officeart/2005/8/layout/radial4"/>
    <dgm:cxn modelId="{DE683FE1-19D8-1145-BD30-1E4C5FECCBC0}" type="presParOf" srcId="{92ECA227-71C4-A844-959D-C0A9BCBFE340}" destId="{2477B3A5-68AE-BE44-ADED-A294433C96D0}" srcOrd="7" destOrd="0" presId="urn:microsoft.com/office/officeart/2005/8/layout/radial4"/>
    <dgm:cxn modelId="{65B61DF6-CA1D-E949-A6FE-9C012148BD43}" type="presParOf" srcId="{92ECA227-71C4-A844-959D-C0A9BCBFE340}" destId="{DE86E949-4EC6-4F42-952E-81CA6AB45E8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9E2C7-5E22-C74E-8DF6-ECE440D47B9C}">
      <dsp:nvSpPr>
        <dsp:cNvPr id="0" name=""/>
        <dsp:cNvSpPr/>
      </dsp:nvSpPr>
      <dsp:spPr>
        <a:xfrm>
          <a:off x="6518818" y="1508198"/>
          <a:ext cx="5115471" cy="27190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ИОМ</a:t>
          </a:r>
        </a:p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ОБУЧАЮЩЕГОСЯ</a:t>
          </a:r>
        </a:p>
      </dsp:txBody>
      <dsp:txXfrm>
        <a:off x="6651551" y="1640931"/>
        <a:ext cx="4850005" cy="2453577"/>
      </dsp:txXfrm>
    </dsp:sp>
    <dsp:sp modelId="{9ECE3EFC-A2E7-CE4B-8BE2-BAD3B9D21BB1}">
      <dsp:nvSpPr>
        <dsp:cNvPr id="0" name=""/>
        <dsp:cNvSpPr/>
      </dsp:nvSpPr>
      <dsp:spPr>
        <a:xfrm rot="10097152">
          <a:off x="2329780" y="4022074"/>
          <a:ext cx="4028043" cy="77492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C9BD92-C44B-E445-9D06-09235C547410}">
      <dsp:nvSpPr>
        <dsp:cNvPr id="0" name=""/>
        <dsp:cNvSpPr/>
      </dsp:nvSpPr>
      <dsp:spPr>
        <a:xfrm>
          <a:off x="0" y="3193968"/>
          <a:ext cx="5039998" cy="206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ПЕДАГОГИ</a:t>
          </a:r>
        </a:p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(основной состав и совместители)</a:t>
          </a:r>
          <a:r>
            <a:rPr lang="ru-RU" sz="4000" kern="1200" dirty="0"/>
            <a:t> </a:t>
          </a:r>
        </a:p>
      </dsp:txBody>
      <dsp:txXfrm>
        <a:off x="60525" y="3254493"/>
        <a:ext cx="4918948" cy="1945422"/>
      </dsp:txXfrm>
    </dsp:sp>
    <dsp:sp modelId="{BE6C3D1E-80D7-ED45-B322-7C63F332B645}">
      <dsp:nvSpPr>
        <dsp:cNvPr id="0" name=""/>
        <dsp:cNvSpPr/>
      </dsp:nvSpPr>
      <dsp:spPr>
        <a:xfrm rot="11563222">
          <a:off x="2265987" y="994918"/>
          <a:ext cx="4045289" cy="77492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6D3939-8C22-D346-A89E-E3A77E6325B7}">
      <dsp:nvSpPr>
        <dsp:cNvPr id="0" name=""/>
        <dsp:cNvSpPr/>
      </dsp:nvSpPr>
      <dsp:spPr>
        <a:xfrm>
          <a:off x="26658" y="360469"/>
          <a:ext cx="5039998" cy="206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АДМИНИСТРАЦИЯ</a:t>
          </a:r>
        </a:p>
      </dsp:txBody>
      <dsp:txXfrm>
        <a:off x="87183" y="420994"/>
        <a:ext cx="4918948" cy="1945422"/>
      </dsp:txXfrm>
    </dsp:sp>
    <dsp:sp modelId="{DA8340E1-D24F-974A-8DF6-6B9A06B8691D}">
      <dsp:nvSpPr>
        <dsp:cNvPr id="0" name=""/>
        <dsp:cNvSpPr/>
      </dsp:nvSpPr>
      <dsp:spPr>
        <a:xfrm rot="20799609">
          <a:off x="11840986" y="1010585"/>
          <a:ext cx="3768509" cy="77492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1D3FF3-BE32-FC42-B610-2E252059331A}">
      <dsp:nvSpPr>
        <dsp:cNvPr id="0" name=""/>
        <dsp:cNvSpPr/>
      </dsp:nvSpPr>
      <dsp:spPr>
        <a:xfrm>
          <a:off x="12772637" y="360498"/>
          <a:ext cx="5039998" cy="20664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СПЕЦИАЛИСТЫ ПСИХОЛОГО-ПЕДАГОГИЧЕСКОГО СОПРОВОЖДЕНИЯ</a:t>
          </a:r>
        </a:p>
      </dsp:txBody>
      <dsp:txXfrm>
        <a:off x="12833162" y="421023"/>
        <a:ext cx="4918948" cy="1945422"/>
      </dsp:txXfrm>
    </dsp:sp>
    <dsp:sp modelId="{2477B3A5-68AE-BE44-ADED-A294433C96D0}">
      <dsp:nvSpPr>
        <dsp:cNvPr id="0" name=""/>
        <dsp:cNvSpPr/>
      </dsp:nvSpPr>
      <dsp:spPr>
        <a:xfrm rot="719881">
          <a:off x="11650354" y="3701907"/>
          <a:ext cx="3885701" cy="77492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86E949-4EC6-4F42-952E-81CA6AB45E84}">
      <dsp:nvSpPr>
        <dsp:cNvPr id="0" name=""/>
        <dsp:cNvSpPr/>
      </dsp:nvSpPr>
      <dsp:spPr>
        <a:xfrm>
          <a:off x="12823635" y="3193969"/>
          <a:ext cx="5299779" cy="206647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РОДИТЕЛИ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84160" y="3254494"/>
        <a:ext cx="5178729" cy="1945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55399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17651" y="4048924"/>
            <a:ext cx="16628626" cy="43204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5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индивидуального образовательного маршрута обучающегося с ОВЗ по педагогической технологии ИСУД в дистанционном формате»</a:t>
            </a:r>
          </a:p>
          <a:p>
            <a:endParaRPr lang="ru-RU" sz="54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дистанционных образовательных технологий</a:t>
            </a:r>
          </a:p>
          <a:p>
            <a:pPr algn="r"/>
            <a:r>
              <a:rPr lang="ru-RU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учебной частью Костюченко А.Е.</a:t>
            </a:r>
            <a:endParaRPr lang="ru-RU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7">
            <a:extLst>
              <a:ext uri="{FF2B5EF4-FFF2-40B4-BE49-F238E27FC236}">
                <a16:creationId xmlns:a16="http://schemas.microsoft.com/office/drawing/2014/main" id="{E7E847D9-11B9-DE7C-3B9E-BFBF80870F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473076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«ИНДИВИДУАЛЬНЫЙ СТИЛЬ УЧЕБНОЙ ДЕЯТЕЛЬНОСТИ»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ИСУД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8AFCA6-E542-477A-A2CC-9B9CD65B6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3005459"/>
            <a:ext cx="12496800" cy="6840216"/>
          </a:xfrm>
          <a:prstGeom prst="rect">
            <a:avLst/>
          </a:prstGeom>
        </p:spPr>
      </p:pic>
      <p:pic>
        <p:nvPicPr>
          <p:cNvPr id="3" name="Изображение 1" descr="cdot2020.png">
            <a:extLst>
              <a:ext uri="{FF2B5EF4-FFF2-40B4-BE49-F238E27FC236}">
                <a16:creationId xmlns:a16="http://schemas.microsoft.com/office/drawing/2014/main" id="{C6D16D02-7300-FC79-D6F1-12F767EE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9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1239760"/>
            <a:ext cx="11658600" cy="67710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МАТРИЦЫ ИСУД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736BAF-B5B7-DDE3-25CC-B9112F2E1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/>
          <a:stretch/>
        </p:blipFill>
        <p:spPr>
          <a:xfrm>
            <a:off x="11742313" y="3726184"/>
            <a:ext cx="7253712" cy="49820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7667F8-0BCE-3142-241A-86A8F4E45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4588621"/>
            <a:ext cx="9286505" cy="3836818"/>
          </a:xfrm>
          <a:prstGeom prst="rect">
            <a:avLst/>
          </a:prstGeom>
        </p:spPr>
      </p:pic>
      <p:pic>
        <p:nvPicPr>
          <p:cNvPr id="3" name="Изображение 1" descr="cdot2020.png">
            <a:extLst>
              <a:ext uri="{FF2B5EF4-FFF2-40B4-BE49-F238E27FC236}">
                <a16:creationId xmlns:a16="http://schemas.microsoft.com/office/drawing/2014/main" id="{C8F2317F-0C9E-F229-9492-BCDD3AE2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297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526" y="719951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 НА ОБРАЗОВАТЕЛЬНОЙ ПЛАТФОРМЕ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AD4C01-6792-5060-17CD-0C545EDF2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30138" b="17180"/>
          <a:stretch/>
        </p:blipFill>
        <p:spPr>
          <a:xfrm>
            <a:off x="2127249" y="3570962"/>
            <a:ext cx="8151017" cy="45968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75C85F-FF07-60AB-2859-BD9DD50DB1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t="24005" r="8999"/>
          <a:stretch/>
        </p:blipFill>
        <p:spPr>
          <a:xfrm>
            <a:off x="10647158" y="3477315"/>
            <a:ext cx="7329692" cy="5672378"/>
          </a:xfrm>
          <a:prstGeom prst="rect">
            <a:avLst/>
          </a:prstGeom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D58A5C4D-2803-AC11-0C29-C06A8EB6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91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309A85-1D1D-77B1-14F0-BB7EAF706D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t="32255" r="1"/>
          <a:stretch/>
        </p:blipFill>
        <p:spPr>
          <a:xfrm>
            <a:off x="13723599" y="4673653"/>
            <a:ext cx="6380501" cy="41312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B7DF7D-54F9-7A8A-D8FC-12F733E00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83" y="2824265"/>
            <a:ext cx="7118787" cy="70116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22CF75-9E1B-109D-5AE7-B403CA6459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t="28762"/>
          <a:stretch/>
        </p:blipFill>
        <p:spPr>
          <a:xfrm>
            <a:off x="517960" y="4854945"/>
            <a:ext cx="5441904" cy="4133885"/>
          </a:xfrm>
          <a:prstGeom prst="rect">
            <a:avLst/>
          </a:prstGeom>
        </p:spPr>
      </p:pic>
      <p:pic>
        <p:nvPicPr>
          <p:cNvPr id="10" name="Изображение 1" descr="cdot2020.png">
            <a:extLst>
              <a:ext uri="{FF2B5EF4-FFF2-40B4-BE49-F238E27FC236}">
                <a16:creationId xmlns:a16="http://schemas.microsoft.com/office/drawing/2014/main" id="{DDC2B6C3-8F3B-56AD-3956-44390DC9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C61A211-0132-6FA3-3BCE-3C97EB4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526" y="719951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 НА ОБРАЗОВАТЕЛЬНОЙ ПЛАТФОРМЕ</a:t>
            </a:r>
          </a:p>
        </p:txBody>
      </p:sp>
    </p:spTree>
    <p:extLst>
      <p:ext uri="{BB962C8B-B14F-4D97-AF65-F5344CB8AC3E}">
        <p14:creationId xmlns:p14="http://schemas.microsoft.com/office/powerpoint/2010/main" val="295465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803950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КАРТОТЕКА МЕТОДОВ И ПРИЁМОВ РАБОТЫ С ОБУЧАЮЩИМИСЯ С ОВЗ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47050" y="7907648"/>
            <a:ext cx="11125199" cy="2492990"/>
          </a:xfrm>
        </p:spPr>
        <p:txBody>
          <a:bodyPr/>
          <a:lstStyle/>
          <a:p>
            <a:pPr algn="ctr"/>
            <a:r>
              <a:rPr lang="ru-RU" sz="4800" kern="100" dirty="0">
                <a:solidFill>
                  <a:srgbClr val="002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Объединяем дефектологические методы и универсальные творческие приёмы   учителя</a:t>
            </a:r>
            <a:endParaRPr lang="ru-RU" sz="4800" kern="100" dirty="0">
              <a:solidFill>
                <a:srgbClr val="002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37429-5DFE-8E3A-E5A9-ED5B24EED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50" y="3035447"/>
            <a:ext cx="5670146" cy="46176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98317C-314F-B83C-07B7-E0E9AF88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2" y="3035447"/>
            <a:ext cx="5945903" cy="6073796"/>
          </a:xfrm>
          <a:prstGeom prst="rect">
            <a:avLst/>
          </a:prstGeom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9818D603-4B9C-13FA-B2B0-966E6EB7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5F8293-AB53-BA74-74A2-A78EE6A90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250" y="3063875"/>
            <a:ext cx="7246715" cy="461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7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956350"/>
            <a:ext cx="11658600" cy="227585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ДЕФЕКТОЛОГИЧЕСКИХ МЕТОВ И ТВОРЧЕСКИХ ПРИЕМОВ РАБОТЫ УЧИТЕЛЯ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7252" y="4423466"/>
            <a:ext cx="6536774" cy="4708981"/>
          </a:xfrm>
        </p:spPr>
        <p:txBody>
          <a:bodyPr/>
          <a:lstStyle/>
          <a:p>
            <a:pPr algn="ctr"/>
            <a:r>
              <a:rPr lang="ru-RU" sz="4800" b="1" kern="100" dirty="0">
                <a:solidFill>
                  <a:srgbClr val="002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Объединяем дефектологические методы и универсальные творческие приемы   учителя</a:t>
            </a:r>
            <a:endParaRPr lang="ru-RU" sz="4800" b="1" kern="100" dirty="0">
              <a:solidFill>
                <a:srgbClr val="002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3F1531-1518-B757-BF63-E24C2FF8F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25" y="2824266"/>
            <a:ext cx="11756825" cy="6564210"/>
          </a:xfrm>
          <a:prstGeom prst="rect">
            <a:avLst/>
          </a:prstGeom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B2F2F0A0-0191-060A-2C29-6E150149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29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7988" y="7413938"/>
            <a:ext cx="6523462" cy="2739211"/>
          </a:xfrm>
        </p:spPr>
        <p:txBody>
          <a:bodyPr/>
          <a:lstStyle/>
          <a:p>
            <a:pPr algn="ctr"/>
            <a:r>
              <a:rPr lang="ru-RU" sz="4000" kern="100" dirty="0">
                <a:solidFill>
                  <a:srgbClr val="002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Объединяем дефектологические методы и универсальные творческие приемы учителя</a:t>
            </a:r>
            <a:endParaRPr lang="ru-RU" sz="4000" kern="100" dirty="0">
              <a:solidFill>
                <a:srgbClr val="002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86DFF2-C991-D099-52C9-130E3C485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3216275"/>
            <a:ext cx="6858000" cy="4216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5DFA4F-0A69-EAB5-1A17-53B7CA685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650" y="3308031"/>
            <a:ext cx="8763000" cy="6385244"/>
          </a:xfrm>
          <a:prstGeom prst="rect">
            <a:avLst/>
          </a:prstGeom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9A6EAAA0-902A-CAD4-55B6-D105FCB5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FEAC180-25CE-F50E-5A16-EFC28576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0" y="956350"/>
            <a:ext cx="11658600" cy="2275853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ДЕФЕКТОЛОГИЧЕСКИХ МЕТОВ И ТВОРЧЕСКИХ ПРИЕМОВ РАБОТЫ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246140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C1FFAC-D904-7E5D-8683-C8A0CE055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3633320"/>
            <a:ext cx="7772400" cy="54503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DA2AFF-91D8-88D5-D387-67B7C3BC2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/>
          <a:stretch/>
        </p:blipFill>
        <p:spPr>
          <a:xfrm>
            <a:off x="10347484" y="4034171"/>
            <a:ext cx="9305766" cy="4516104"/>
          </a:xfrm>
          <a:prstGeom prst="rect">
            <a:avLst/>
          </a:prstGeom>
        </p:spPr>
      </p:pic>
      <p:pic>
        <p:nvPicPr>
          <p:cNvPr id="3" name="Изображение 1" descr="cdot2020.png">
            <a:extLst>
              <a:ext uri="{FF2B5EF4-FFF2-40B4-BE49-F238E27FC236}">
                <a16:creationId xmlns:a16="http://schemas.microsoft.com/office/drawing/2014/main" id="{60725D3B-AF65-C6EE-A9D4-B8EBB8AF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E593DC2-E170-4F13-6367-454921E7C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0" y="956350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ДЕФЕКТОЛОГИЧЕСКИХ МЕТОВ И ТВОРЧЕСКИХ ПРИЕМОВ РАБОТЫ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160317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1396167"/>
            <a:ext cx="11658600" cy="67710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ГРУППАХ НАСТАВНИЧЕВА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C1A694-96B5-3C49-0A4C-7C693A6A3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3417318"/>
            <a:ext cx="9753592" cy="4750454"/>
          </a:xfrm>
          <a:prstGeom prst="rect">
            <a:avLst/>
          </a:prstGeom>
        </p:spPr>
      </p:pic>
      <p:pic>
        <p:nvPicPr>
          <p:cNvPr id="3" name="Изображение 1" descr="cdot2020.png">
            <a:extLst>
              <a:ext uri="{FF2B5EF4-FFF2-40B4-BE49-F238E27FC236}">
                <a16:creationId xmlns:a16="http://schemas.microsoft.com/office/drawing/2014/main" id="{E9CEAA9F-3F83-D9A3-F600-C9734845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EBEFE0-69BE-4E77-B906-722DD53AC1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0" y="3272746"/>
            <a:ext cx="3809992" cy="53946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C68FCF-6816-669D-4639-A8BC87E00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338" y="3952928"/>
            <a:ext cx="3816687" cy="53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0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112" y="792940"/>
            <a:ext cx="85344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«ИНДИВИДУАЛЬНЫЙ СТИЛЬ </a:t>
            </a:r>
            <a:b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ДЕЯТЕЛЬНОСТИ»</a:t>
            </a:r>
            <a:b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ИСУД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1027" y="3100165"/>
            <a:ext cx="10401498" cy="110799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ндивидуальный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тиль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чебной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еятельности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ИСУД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0722CC-D677-642E-BCC6-CBEFD5FE2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8" y="4499127"/>
            <a:ext cx="10401498" cy="1447080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7033D5B-B348-1717-A605-B6A5013C69E6}"/>
              </a:ext>
            </a:extLst>
          </p:cNvPr>
          <p:cNvSpPr/>
          <p:nvPr/>
        </p:nvSpPr>
        <p:spPr>
          <a:xfrm>
            <a:off x="674061" y="7136420"/>
            <a:ext cx="4402800" cy="21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ИОМ</a:t>
            </a:r>
            <a:endParaRPr lang="ru-RU" sz="4400" b="1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D2FF9243-C5AA-CE32-6A8C-883B6CF1DD60}"/>
              </a:ext>
            </a:extLst>
          </p:cNvPr>
          <p:cNvSpPr/>
          <p:nvPr/>
        </p:nvSpPr>
        <p:spPr>
          <a:xfrm>
            <a:off x="5420651" y="7136420"/>
            <a:ext cx="4402800" cy="21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учителю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8218708-97DD-6C88-5D55-727A24FA558E}"/>
              </a:ext>
            </a:extLst>
          </p:cNvPr>
          <p:cNvSpPr/>
          <p:nvPr/>
        </p:nvSpPr>
        <p:spPr>
          <a:xfrm>
            <a:off x="10280651" y="7136420"/>
            <a:ext cx="4402770" cy="21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к каждому ученику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48C3457-67A3-C817-F13F-D9175F453894}"/>
              </a:ext>
            </a:extLst>
          </p:cNvPr>
          <p:cNvSpPr/>
          <p:nvPr/>
        </p:nvSpPr>
        <p:spPr>
          <a:xfrm>
            <a:off x="15140621" y="7136420"/>
            <a:ext cx="4402770" cy="21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137860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57823" y="3368675"/>
            <a:ext cx="17141072" cy="5334000"/>
          </a:xfrm>
        </p:spPr>
        <p:txBody>
          <a:bodyPr/>
          <a:lstStyle/>
          <a:p>
            <a:r>
              <a:rPr lang="ru-RU" dirty="0"/>
              <a:t>   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1" descr="cdot2020.png">
            <a:extLst>
              <a:ext uri="{FF2B5EF4-FFF2-40B4-BE49-F238E27FC236}">
                <a16:creationId xmlns:a16="http://schemas.microsoft.com/office/drawing/2014/main" id="{03EB9163-7576-3515-DB0A-0E26B57B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A97DC9-7801-427B-CB11-B89A00CD4432}"/>
              </a:ext>
            </a:extLst>
          </p:cNvPr>
          <p:cNvSpPr txBox="1"/>
          <p:nvPr/>
        </p:nvSpPr>
        <p:spPr>
          <a:xfrm>
            <a:off x="2251733" y="3232203"/>
            <a:ext cx="14963117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с применением дистанционных образовательных технологий (ДОТ) </a:t>
            </a:r>
            <a:endParaRPr lang="en-US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регионе осуществляется 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2010 года</a:t>
            </a:r>
          </a:p>
          <a:p>
            <a:pPr marL="457200" indent="-457200" algn="just">
              <a:buFont typeface="Wingdings" pitchFamily="2" charset="2"/>
              <a:buChar char="v"/>
            </a:pPr>
            <a:endParaRPr lang="ru-RU" sz="3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2023-2024 учебный год: 57 обучающихся, 33 школы.</a:t>
            </a:r>
          </a:p>
          <a:p>
            <a:pPr marL="457200" indent="-457200" algn="just">
              <a:buFont typeface="Wingdings" pitchFamily="2" charset="2"/>
              <a:buChar char="v"/>
            </a:pPr>
            <a:endParaRPr lang="ru-RU" sz="32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Реализуется 7 АООП по нозологиям: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Слабовидящие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Слабослышащие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ТНР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НОДА 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ЗПР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Умственная отсталость (1 вариант) (с 1 сентября 2023 года)             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ru-RU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ru-RU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900506-7E83-91AF-5591-CA54882BB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8537" y="4206875"/>
            <a:ext cx="3833275" cy="2156218"/>
          </a:xfrm>
          <a:prstGeom prst="rect">
            <a:avLst/>
          </a:prstGeom>
          <a:effectLst>
            <a:glow rad="41330">
              <a:schemeClr val="accent1">
                <a:alpha val="48573"/>
              </a:schemeClr>
            </a:glow>
            <a:softEdge rad="62177"/>
          </a:effectLst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E99EE772-B85D-9012-2877-14E2D95A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562" y="4162496"/>
            <a:ext cx="3534852" cy="220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90CE35F1-85BC-EC68-5921-143B8FEF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537" y="6654138"/>
            <a:ext cx="3833275" cy="203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Изображение 11">
            <a:extLst>
              <a:ext uri="{FF2B5EF4-FFF2-40B4-BE49-F238E27FC236}">
                <a16:creationId xmlns:a16="http://schemas.microsoft.com/office/drawing/2014/main" id="{ACF0E731-39A3-0F0F-27DC-612347BEF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8050" y="6569075"/>
            <a:ext cx="3728716" cy="227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4D543-5697-0C06-2D46-C56B4B9435DD}"/>
              </a:ext>
            </a:extLst>
          </p:cNvPr>
          <p:cNvSpPr txBox="1"/>
          <p:nvPr/>
        </p:nvSpPr>
        <p:spPr>
          <a:xfrm>
            <a:off x="4807778" y="1113156"/>
            <a:ext cx="10554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ЦЕНТРЕ ДОТ</a:t>
            </a:r>
          </a:p>
        </p:txBody>
      </p:sp>
    </p:spTree>
    <p:extLst>
      <p:ext uri="{BB962C8B-B14F-4D97-AF65-F5344CB8AC3E}">
        <p14:creationId xmlns:p14="http://schemas.microsoft.com/office/powerpoint/2010/main" val="221620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5850" y="3368675"/>
            <a:ext cx="16743044" cy="3962400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EB2F62-09C2-6647-8ACA-E26A702275D7}"/>
              </a:ext>
            </a:extLst>
          </p:cNvPr>
          <p:cNvSpPr txBox="1"/>
          <p:nvPr/>
        </p:nvSpPr>
        <p:spPr>
          <a:xfrm>
            <a:off x="2385576" y="3005459"/>
            <a:ext cx="164294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kern="100" dirty="0">
                <a:solidFill>
                  <a:srgbClr val="20212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ОБРАЗОВАТЕЛЬНЫЙ МАРШРУТ</a:t>
            </a:r>
            <a:r>
              <a:rPr lang="ru-RU" sz="2800" b="1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система конкретных совместных действий администрации, педагогов, междисциплинарной команды специалистов сопровождения </a:t>
            </a:r>
          </a:p>
          <a:p>
            <a:pPr algn="ctr"/>
            <a:r>
              <a:rPr lang="ru-RU" sz="2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 ДОТ, родителей в процессе включения </a:t>
            </a:r>
            <a:r>
              <a:rPr lang="ru-RU" sz="2800" kern="100" dirty="0">
                <a:solidFill>
                  <a:srgbClr val="040C2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 с ОВЗ</a:t>
            </a:r>
            <a:r>
              <a:rPr lang="ru-RU" sz="2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образовательный процесс</a:t>
            </a:r>
          </a:p>
          <a:p>
            <a:pPr algn="just"/>
            <a:endParaRPr lang="ru-RU" sz="2000" kern="100" dirty="0">
              <a:solidFill>
                <a:srgbClr val="20212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000" kern="100" dirty="0">
              <a:solidFill>
                <a:srgbClr val="202124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8C91BA15-CB1F-7EEA-376F-AEEB50EF8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752349"/>
              </p:ext>
            </p:extLst>
          </p:nvPr>
        </p:nvGraphicFramePr>
        <p:xfrm>
          <a:off x="975478" y="4446909"/>
          <a:ext cx="18123415" cy="557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FF7D3B9-485D-C856-4BA2-98A46B2A2B0B}"/>
              </a:ext>
            </a:extLst>
          </p:cNvPr>
          <p:cNvSpPr txBox="1"/>
          <p:nvPr/>
        </p:nvSpPr>
        <p:spPr>
          <a:xfrm>
            <a:off x="5319276" y="1078542"/>
            <a:ext cx="10523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ОБРАЗОВАТЕЛЬНЫЙ МАРШРУТ</a:t>
            </a:r>
          </a:p>
        </p:txBody>
      </p:sp>
      <p:pic>
        <p:nvPicPr>
          <p:cNvPr id="2" name="Изображение 1" descr="cdot2020.png">
            <a:extLst>
              <a:ext uri="{FF2B5EF4-FFF2-40B4-BE49-F238E27FC236}">
                <a16:creationId xmlns:a16="http://schemas.microsoft.com/office/drawing/2014/main" id="{90932FD0-E577-137B-76CB-A5B2D565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5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819" y="1064843"/>
            <a:ext cx="11658600" cy="1354217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ПРИ ФОРМИРОВАНИИ 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 В ЦЕНТРЕ ДОТ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3450" y="3329695"/>
            <a:ext cx="16895444" cy="6186309"/>
          </a:xfrm>
        </p:spPr>
        <p:txBody>
          <a:bodyPr/>
          <a:lstStyle/>
          <a:p>
            <a:pPr algn="just"/>
            <a:r>
              <a:rPr lang="ru-RU" sz="4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определить индивидуальные образовательные возможности и потребности обучающегося с учетом нозологии; </a:t>
            </a:r>
            <a:endParaRPr lang="ru-RU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определить индивидуальные методы и приемы работы с обучающимся;</a:t>
            </a:r>
            <a:endParaRPr lang="ru-RU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изучить динамику учебных достижений, результативность коррекционной работы;</a:t>
            </a:r>
            <a:endParaRPr lang="ru-RU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kern="1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объединить в единое целое работу психолого-педагогического сопровождения и учителей.</a:t>
            </a:r>
            <a:endParaRPr lang="ru-RU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1F894ACD-7EFA-6367-5EB6-A5670AA86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53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473076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«ИНДИВИДУАЛЬНЫЙ СТИЛЬ УЧЕБНОЙ ДЕЯТЕЛЬНОСТИ»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ИСУД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7251" y="2824265"/>
            <a:ext cx="13639800" cy="6801862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ндивидуальный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тиль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чебной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еятельности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itchFamily="18" charset="0"/>
              </a:rPr>
              <a:t>       </a:t>
            </a:r>
            <a:endParaRPr lang="ru-RU" sz="14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3000" b="1" dirty="0">
                <a:latin typeface="Times New Roman" panose="02020603050405020304" pitchFamily="18" charset="0"/>
                <a:cs typeface="Times New Roman" pitchFamily="18" charset="0"/>
              </a:rPr>
              <a:t>Возможности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ИСУД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выяснение причин неуспешности ребёнка в том или ином учебном предмете;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в режиме индивидуальной траектории обучения (выбор форм и приемов, развивающих ученика);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развивающей образовательной среды, акцентирование развивающих и социализирующих целей;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дифференциация учебного процесса в условиях классно-урочной системы;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индивидуальной психолого-педагогической поддержки на уроках;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форм и педагогического взаимодействия для внеурочной деятельности;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способности детей к саморазвитию в процессе осознания своего индивидуального стиля учебной деятельности</a:t>
            </a:r>
            <a:endParaRPr lang="ru-RU" sz="3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DD29B524-B72B-8C46-286A-E46CB3D2B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367" y="3329695"/>
            <a:ext cx="2917140" cy="4480250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AFE4408B-BE2D-F8F2-AE76-A109CA7F1573}"/>
              </a:ext>
            </a:extLst>
          </p:cNvPr>
          <p:cNvSpPr txBox="1">
            <a:spLocks/>
          </p:cNvSpPr>
          <p:nvPr/>
        </p:nvSpPr>
        <p:spPr>
          <a:xfrm>
            <a:off x="16003590" y="7942741"/>
            <a:ext cx="3802060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Львовна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Галеева</a:t>
            </a:r>
            <a:endParaRPr lang="ru-RU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000" b="1" kern="0" dirty="0">
                <a:latin typeface="Times New Roman" panose="02020603050405020304" pitchFamily="18" charset="0"/>
                <a:cs typeface="Times New Roman" pitchFamily="18" charset="0"/>
              </a:rPr>
              <a:t>Профессор кафедры управления образовательными системами ФГБОУ ВО МПГУ</a:t>
            </a:r>
            <a:endParaRPr lang="en-US" sz="2000" b="1" kern="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Изображение 1" descr="cdot2020.png">
            <a:extLst>
              <a:ext uri="{FF2B5EF4-FFF2-40B4-BE49-F238E27FC236}">
                <a16:creationId xmlns:a16="http://schemas.microsoft.com/office/drawing/2014/main" id="{BC370D32-8316-7B7E-9752-B35FA64B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57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473076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УЧЕБНО-ПОЗНАВАТЕЛЬНЫХ РЕСУРСОВ ОБУЧАЮЩЕГОСЯ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FEEC87-986F-87F7-7D2C-09486779F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49" y="2935668"/>
            <a:ext cx="12268201" cy="7081491"/>
          </a:xfrm>
          <a:prstGeom prst="rect">
            <a:avLst/>
          </a:prstGeom>
        </p:spPr>
      </p:pic>
      <p:pic>
        <p:nvPicPr>
          <p:cNvPr id="3" name="Picture 2" descr="https://minobr-ra.ru/upload/resize_cache/medialibrary/4e1/140_105_1/Logo_no_letter.png">
            <a:extLst>
              <a:ext uri="{FF2B5EF4-FFF2-40B4-BE49-F238E27FC236}">
                <a16:creationId xmlns:a16="http://schemas.microsoft.com/office/drawing/2014/main" id="{E11E5454-0A13-0DE1-65F5-388827E4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1" descr="cdot2020.png">
            <a:extLst>
              <a:ext uri="{FF2B5EF4-FFF2-40B4-BE49-F238E27FC236}">
                <a16:creationId xmlns:a16="http://schemas.microsoft.com/office/drawing/2014/main" id="{A30C155C-2AF5-865B-D9F0-0AA1F5DD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706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3259" y="1009627"/>
            <a:ext cx="11837554" cy="677108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ИСУД В ЦЕНТРЕ ДОТ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92EB50-532E-B7AA-95A3-40BEEF146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50" y="2465162"/>
            <a:ext cx="12954000" cy="8447312"/>
          </a:xfrm>
          <a:prstGeom prst="rect">
            <a:avLst/>
          </a:prstGeom>
        </p:spPr>
      </p:pic>
      <p:pic>
        <p:nvPicPr>
          <p:cNvPr id="6" name="object 7">
            <a:extLst>
              <a:ext uri="{FF2B5EF4-FFF2-40B4-BE49-F238E27FC236}">
                <a16:creationId xmlns:a16="http://schemas.microsoft.com/office/drawing/2014/main" id="{D3A4519C-6C78-E3F9-A545-33A6868A85E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9" name="Picture 2" descr="https://minobr-ra.ru/upload/resize_cache/medialibrary/4e1/140_105_1/Logo_no_letter.png">
            <a:extLst>
              <a:ext uri="{FF2B5EF4-FFF2-40B4-BE49-F238E27FC236}">
                <a16:creationId xmlns:a16="http://schemas.microsoft.com/office/drawing/2014/main" id="{86C8BFBC-57BF-5ABD-5714-BAF408F2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1" descr="cdot2020.png">
            <a:extLst>
              <a:ext uri="{FF2B5EF4-FFF2-40B4-BE49-F238E27FC236}">
                <a16:creationId xmlns:a16="http://schemas.microsoft.com/office/drawing/2014/main" id="{2CCAD9F7-B9F7-1983-40A1-B88A7317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65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473076"/>
            <a:ext cx="11658600" cy="1354217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ИОМ ПО ТЕХНОЛОГИИ ИСУД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7490" y="10022263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9BAF2058-7615-DF3B-DA08-765BBF3B8892}"/>
              </a:ext>
            </a:extLst>
          </p:cNvPr>
          <p:cNvSpPr/>
          <p:nvPr/>
        </p:nvSpPr>
        <p:spPr>
          <a:xfrm>
            <a:off x="5556250" y="1827293"/>
            <a:ext cx="9220200" cy="7981690"/>
          </a:xfrm>
          <a:prstGeom prst="triangle">
            <a:avLst>
              <a:gd name="adj" fmla="val 49275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ЦЦ</a:t>
            </a:r>
          </a:p>
        </p:txBody>
      </p:sp>
      <p:sp>
        <p:nvSpPr>
          <p:cNvPr id="13" name="Альтернативный процесс 12">
            <a:extLst>
              <a:ext uri="{FF2B5EF4-FFF2-40B4-BE49-F238E27FC236}">
                <a16:creationId xmlns:a16="http://schemas.microsoft.com/office/drawing/2014/main" id="{E9278D9D-672B-34CC-460E-9E78CB114A77}"/>
              </a:ext>
            </a:extLst>
          </p:cNvPr>
          <p:cNvSpPr/>
          <p:nvPr/>
        </p:nvSpPr>
        <p:spPr>
          <a:xfrm>
            <a:off x="10737850" y="2181847"/>
            <a:ext cx="6096000" cy="2033202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картотека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учебных/творческих дефектологических приемов  </a:t>
            </a:r>
          </a:p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методов обучения</a:t>
            </a:r>
          </a:p>
        </p:txBody>
      </p:sp>
      <p:sp>
        <p:nvSpPr>
          <p:cNvPr id="14" name="Альтернативный процесс 13">
            <a:extLst>
              <a:ext uri="{FF2B5EF4-FFF2-40B4-BE49-F238E27FC236}">
                <a16:creationId xmlns:a16="http://schemas.microsoft.com/office/drawing/2014/main" id="{36D1E5B5-C6FB-831E-F3EF-4BEF4AC327B5}"/>
              </a:ext>
            </a:extLst>
          </p:cNvPr>
          <p:cNvSpPr/>
          <p:nvPr/>
        </p:nvSpPr>
        <p:spPr>
          <a:xfrm>
            <a:off x="10737850" y="4384274"/>
            <a:ext cx="6096000" cy="957197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ИОМ</a:t>
            </a:r>
          </a:p>
        </p:txBody>
      </p:sp>
      <p:sp>
        <p:nvSpPr>
          <p:cNvPr id="15" name="Альтернативный процесс 14">
            <a:extLst>
              <a:ext uri="{FF2B5EF4-FFF2-40B4-BE49-F238E27FC236}">
                <a16:creationId xmlns:a16="http://schemas.microsoft.com/office/drawing/2014/main" id="{09F56CE8-1EEC-39BD-03FC-4811F8D6B800}"/>
              </a:ext>
            </a:extLst>
          </p:cNvPr>
          <p:cNvSpPr/>
          <p:nvPr/>
        </p:nvSpPr>
        <p:spPr>
          <a:xfrm>
            <a:off x="10737850" y="5510697"/>
            <a:ext cx="6096000" cy="95719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МАТРИЦЫ ИСУД</a:t>
            </a:r>
          </a:p>
        </p:txBody>
      </p:sp>
      <p:sp>
        <p:nvSpPr>
          <p:cNvPr id="16" name="Альтернативный процесс 15">
            <a:extLst>
              <a:ext uri="{FF2B5EF4-FFF2-40B4-BE49-F238E27FC236}">
                <a16:creationId xmlns:a16="http://schemas.microsoft.com/office/drawing/2014/main" id="{AA1B3168-FD57-AC28-B2C4-CCBA1039FFF2}"/>
              </a:ext>
            </a:extLst>
          </p:cNvPr>
          <p:cNvSpPr/>
          <p:nvPr/>
        </p:nvSpPr>
        <p:spPr>
          <a:xfrm>
            <a:off x="10737850" y="6637121"/>
            <a:ext cx="6096000" cy="95719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</a:p>
        </p:txBody>
      </p:sp>
      <p:sp>
        <p:nvSpPr>
          <p:cNvPr id="17" name="Альтернативный процесс 16">
            <a:extLst>
              <a:ext uri="{FF2B5EF4-FFF2-40B4-BE49-F238E27FC236}">
                <a16:creationId xmlns:a16="http://schemas.microsoft.com/office/drawing/2014/main" id="{D4C7B961-4518-EA4B-BCB8-955AB6D1AD97}"/>
              </a:ext>
            </a:extLst>
          </p:cNvPr>
          <p:cNvSpPr/>
          <p:nvPr/>
        </p:nvSpPr>
        <p:spPr>
          <a:xfrm>
            <a:off x="10763365" y="7839913"/>
            <a:ext cx="6096000" cy="2005762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психофизических 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шаблон диагностической работы учебных навыков</a:t>
            </a:r>
          </a:p>
        </p:txBody>
      </p:sp>
      <p:sp>
        <p:nvSpPr>
          <p:cNvPr id="18" name="Альтернативный процесс 17">
            <a:extLst>
              <a:ext uri="{FF2B5EF4-FFF2-40B4-BE49-F238E27FC236}">
                <a16:creationId xmlns:a16="http://schemas.microsoft.com/office/drawing/2014/main" id="{D371D788-1AD4-5D03-9A7A-C06271DA30AE}"/>
              </a:ext>
            </a:extLst>
          </p:cNvPr>
          <p:cNvSpPr/>
          <p:nvPr/>
        </p:nvSpPr>
        <p:spPr>
          <a:xfrm>
            <a:off x="3794723" y="4446909"/>
            <a:ext cx="5876327" cy="2765238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ИОМ </a:t>
            </a:r>
          </a:p>
          <a:p>
            <a:pPr algn="ctr"/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учебного года</a:t>
            </a:r>
          </a:p>
        </p:txBody>
      </p:sp>
      <p:sp>
        <p:nvSpPr>
          <p:cNvPr id="29" name="Стрелка вверх 28">
            <a:extLst>
              <a:ext uri="{FF2B5EF4-FFF2-40B4-BE49-F238E27FC236}">
                <a16:creationId xmlns:a16="http://schemas.microsoft.com/office/drawing/2014/main" id="{1AE0C717-34BF-B743-7A65-69FFC204F98A}"/>
              </a:ext>
            </a:extLst>
          </p:cNvPr>
          <p:cNvSpPr/>
          <p:nvPr/>
        </p:nvSpPr>
        <p:spPr>
          <a:xfrm>
            <a:off x="9946112" y="2824265"/>
            <a:ext cx="410738" cy="6657792"/>
          </a:xfrm>
          <a:prstGeom prst="upArrow">
            <a:avLst/>
          </a:prstGeom>
          <a:solidFill>
            <a:srgbClr val="FF05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500"/>
              </a:solidFill>
            </a:endParaRPr>
          </a:p>
        </p:txBody>
      </p:sp>
      <p:pic>
        <p:nvPicPr>
          <p:cNvPr id="3" name="Picture 2" descr="https://minobr-ra.ru/upload/resize_cache/medialibrary/4e1/140_105_1/Logo_no_letter.png">
            <a:extLst>
              <a:ext uri="{FF2B5EF4-FFF2-40B4-BE49-F238E27FC236}">
                <a16:creationId xmlns:a16="http://schemas.microsoft.com/office/drawing/2014/main" id="{8899040F-A904-29F1-A5B5-08E977A4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1" descr="cdot2020.png">
            <a:extLst>
              <a:ext uri="{FF2B5EF4-FFF2-40B4-BE49-F238E27FC236}">
                <a16:creationId xmlns:a16="http://schemas.microsoft.com/office/drawing/2014/main" id="{29ED714C-9F36-F40F-FF38-FAEAA879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69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250" y="473076"/>
            <a:ext cx="11658600" cy="2031325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ПСИХОФИЗИЧЕСКИХ ДИАГНОСТИК И ШАБЛОН ДИАГНОСТИКИ УЧЕБНЫХ НАВЫКОВ</a:t>
            </a:r>
          </a:p>
        </p:txBody>
      </p:sp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251" y="973874"/>
            <a:ext cx="3586999" cy="1850391"/>
          </a:xfrm>
          <a:prstGeom prst="rect">
            <a:avLst/>
          </a:prstGeom>
        </p:spPr>
      </p:pic>
      <p:pic>
        <p:nvPicPr>
          <p:cNvPr id="8" name="Picture 2" descr="https://minobr-ra.ru/upload/resize_cache/medialibrary/4e1/140_105_1/Logo_no_le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850" y="978506"/>
            <a:ext cx="2162175" cy="18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21D61D-D451-9E03-9EA7-7745CABCC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4089462"/>
            <a:ext cx="9339817" cy="52541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1D02AE-2AD9-EE2B-6C33-5BFA44F48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7" y="2815979"/>
            <a:ext cx="6896100" cy="6959600"/>
          </a:xfrm>
          <a:prstGeom prst="rect">
            <a:avLst/>
          </a:prstGeom>
        </p:spPr>
      </p:pic>
      <p:pic>
        <p:nvPicPr>
          <p:cNvPr id="3" name="Изображение 1" descr="cdot2020.png">
            <a:extLst>
              <a:ext uri="{FF2B5EF4-FFF2-40B4-BE49-F238E27FC236}">
                <a16:creationId xmlns:a16="http://schemas.microsoft.com/office/drawing/2014/main" id="{598F1EC2-7F25-4694-2EAE-D22F8969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60" y="3232203"/>
            <a:ext cx="14398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811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</TotalTime>
  <Words>453</Words>
  <Application>Microsoft Macintosh PowerPoint</Application>
  <PresentationFormat>Произвольный</PresentationFormat>
  <Paragraphs>90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Druk Cyr</vt:lpstr>
      <vt:lpstr>Calibri</vt:lpstr>
      <vt:lpstr>Wingdings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ЗАДАЧИ ПРИ ФОРМИРОВАНИИ  ИОМ В ЦЕНТРЕ ДОТ</vt:lpstr>
      <vt:lpstr>«ИНДИВИДУАЛЬНЫЙ СТИЛЬ УЧЕБНОЙ ДЕЯТЕЛЬНОСТИ» ТЕХНОЛОГИЯ ИСУД</vt:lpstr>
      <vt:lpstr>СТРУКТУРА УЧЕБНО-ПОЗНАВАТЕЛЬНЫХ РЕСУРСОВ ОБУЧАЮЩЕГОСЯ</vt:lpstr>
      <vt:lpstr>ИСУД В ЦЕНТРЕ ДОТ</vt:lpstr>
      <vt:lpstr>ФОРМИРОВАНИЕ ИОМ ПО ТЕХНОЛОГИИ ИСУД</vt:lpstr>
      <vt:lpstr>КАРТОТЕКА ПСИХОФИЗИЧЕСКИХ ДИАГНОСТИК И ШАБЛОН ДИАГНОСТИКИ УЧЕБНЫХ НАВЫКОВ</vt:lpstr>
      <vt:lpstr>«ИНДИВИДУАЛЬНЫЙ СТИЛЬ УЧЕБНОЙ ДЕЯТЕЛЬНОСТИ» ТЕХНОЛОГИЯ ИСУД</vt:lpstr>
      <vt:lpstr>ЗАПОЛНЕНИЕ МАТРИЦЫ ИСУД</vt:lpstr>
      <vt:lpstr>ФОРМИРОВАНИЕ  ИОМ НА ОБРАЗОВАТЕЛЬНОЙ ПЛАТФОРМЕ</vt:lpstr>
      <vt:lpstr>ФОРМИРОВАНИЕ  ИОМ НА ОБРАЗОВАТЕЛЬНОЙ ПЛАТФОРМЕ</vt:lpstr>
      <vt:lpstr>ЦИФРОВАЯ КАРТОТЕКА МЕТОДОВ И ПРИЁМОВ РАБОТЫ С ОБУЧАЮЩИМИСЯ С ОВЗ</vt:lpstr>
      <vt:lpstr>ПРИМЕНЕНИЕ ДЕФЕКТОЛОГИЧЕСКИХ МЕТОВ И ТВОРЧЕСКИХ ПРИЕМОВ РАБОТЫ УЧИТЕЛЯ</vt:lpstr>
      <vt:lpstr>ПРИМЕНЕНИЕ ДЕФЕКТОЛОГИЧЕСКИХ МЕТОВ И ТВОРЧЕСКИХ ПРИЕМОВ РАБОТЫ УЧИТЕЛЯ</vt:lpstr>
      <vt:lpstr>ПРИМЕНЕНИЕ ДЕФЕКТОЛОГИЧЕСКИХ МЕТОВ И ТВОРЧЕСКИХ ПРИЕМОВ РАБОТЫ УЧИТЕЛЯ</vt:lpstr>
      <vt:lpstr>РАБОТА В ГРУППАХ НАСТАВНИЧЕВА</vt:lpstr>
      <vt:lpstr>«ИНДИВИДУАЛЬНЫЙ СТИЛЬ  УЧЕБНОЙ ДЕЯТЕЛЬНОСТИ» ТЕХНОЛОГИЯ ИСУД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1</dc:creator>
  <cp:lastModifiedBy>Microsoft Office User</cp:lastModifiedBy>
  <cp:revision>28</cp:revision>
  <dcterms:created xsi:type="dcterms:W3CDTF">2023-01-13T17:17:54Z</dcterms:created>
  <dcterms:modified xsi:type="dcterms:W3CDTF">2023-11-15T10:22:23Z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